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lv" ContentType="video/unknown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256" r:id="rId2"/>
    <p:sldId id="257" r:id="rId3"/>
    <p:sldId id="259" r:id="rId4"/>
    <p:sldId id="258" r:id="rId5"/>
    <p:sldId id="260" r:id="rId6"/>
    <p:sldId id="264" r:id="rId7"/>
    <p:sldId id="267" r:id="rId8"/>
    <p:sldId id="266" r:id="rId9"/>
    <p:sldId id="265" r:id="rId10"/>
    <p:sldId id="261" r:id="rId11"/>
    <p:sldId id="262" r:id="rId12"/>
    <p:sldId id="263" r:id="rId1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2364" y="-78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9905999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3355848"/>
            <a:ext cx="87503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1828800"/>
            <a:ext cx="87503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7148830" y="0"/>
            <a:ext cx="4953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7201662" y="0"/>
            <a:ext cx="272415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6950" y="274641"/>
            <a:ext cx="2063750" cy="5851525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304801"/>
            <a:ext cx="6521450" cy="5851525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0647" y="6377460"/>
            <a:ext cx="41561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5448"/>
            <a:ext cx="8915400" cy="1252728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906000" cy="685799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292" y="118872"/>
            <a:ext cx="8680958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828800"/>
            <a:ext cx="8690864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773936"/>
            <a:ext cx="437515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773936"/>
            <a:ext cx="437515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98988"/>
            <a:ext cx="4376870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49512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698988"/>
            <a:ext cx="4378590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449512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25" y="152400"/>
            <a:ext cx="2734056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992" y="1743134"/>
            <a:ext cx="641402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825" y="1730018"/>
            <a:ext cx="267462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093715" y="0"/>
            <a:ext cx="4953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093715" y="0"/>
            <a:ext cx="4953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308" y="155448"/>
            <a:ext cx="2735579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45790" y="1484808"/>
            <a:ext cx="676801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x-none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308" y="1728216"/>
            <a:ext cx="267462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8308" y="1170432"/>
            <a:ext cx="2734056" cy="201168"/>
          </a:xfrm>
        </p:spPr>
        <p:txBody>
          <a:bodyPr/>
          <a:lstStyle/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93715" y="0"/>
            <a:ext cx="4953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093715" y="0"/>
            <a:ext cx="4953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8792" y="1170432"/>
            <a:ext cx="5626608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4272" y="1170432"/>
            <a:ext cx="795019" cy="201168"/>
          </a:xfrm>
        </p:spPr>
        <p:txBody>
          <a:bodyPr/>
          <a:lstStyle/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" y="1"/>
            <a:ext cx="9905999" cy="7470545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9154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75192"/>
            <a:ext cx="89154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x-none" dirty="0" smtClean="0"/>
              <a:t>Click to edit Master text styles</a:t>
            </a:r>
          </a:p>
          <a:p>
            <a:pPr lvl="1" eaLnBrk="1" latinLnBrk="0" hangingPunct="1"/>
            <a:r>
              <a:rPr kumimoji="0" lang="x-none" dirty="0" smtClean="0"/>
              <a:t>Second level</a:t>
            </a:r>
          </a:p>
          <a:p>
            <a:pPr lvl="2" eaLnBrk="1" latinLnBrk="0" hangingPunct="1"/>
            <a:r>
              <a:rPr kumimoji="0" lang="x-none" dirty="0" smtClean="0"/>
              <a:t>Third level</a:t>
            </a:r>
          </a:p>
          <a:p>
            <a:pPr lvl="3" eaLnBrk="1" latinLnBrk="0" hangingPunct="1"/>
            <a:r>
              <a:rPr kumimoji="0" lang="x-none" dirty="0" smtClean="0"/>
              <a:t>Fourth level</a:t>
            </a:r>
          </a:p>
          <a:p>
            <a:pPr lvl="4" eaLnBrk="1" latinLnBrk="0" hangingPunct="1"/>
            <a:r>
              <a:rPr kumimoji="0" lang="x-none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476999"/>
            <a:ext cx="23114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09323DE4-D18E-7940-A594-11029BFDA61D}" type="datetimeFigureOut">
              <a:rPr lang="en-US" smtClean="0"/>
              <a:pPr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0646" y="6476999"/>
            <a:ext cx="5966696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88096" y="6476999"/>
            <a:ext cx="795019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0E6E91B7-CDCB-F44E-B65E-D448216CFF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bg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Networks 102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connecting from home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88825" y="-203196"/>
            <a:ext cx="6076950" cy="735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5812981" y="2872247"/>
            <a:ext cx="5718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Franklin Gothic Demi" panose="020B0703020102020204" pitchFamily="34" charset="0"/>
              </a:rPr>
              <a:t>Ever-heard-the word?</a:t>
            </a:r>
          </a:p>
          <a:p>
            <a:endParaRPr lang="en-GB" sz="1600" b="1" dirty="0" smtClean="0">
              <a:latin typeface="Franklin Gothic Book" panose="020B0503020102020204" pitchFamily="34" charset="0"/>
            </a:endParaRPr>
          </a:p>
          <a:p>
            <a:r>
              <a:rPr lang="en-GB" sz="1600" dirty="0" smtClean="0">
                <a:latin typeface="Franklin Gothic Book" panose="020B0503020102020204" pitchFamily="34" charset="0"/>
              </a:rPr>
              <a:t>Look at the sheet in your book from last lesson. Can you add any new definitions or improve some existing ones?</a:t>
            </a:r>
            <a:endParaRPr lang="en-GB" sz="1600" dirty="0">
              <a:latin typeface="Franklin Gothic Book" panose="020B0503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61504" y="740227"/>
            <a:ext cx="1292341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>
                <a:latin typeface="Franklin Gothic Demi" panose="020B0703020102020204" pitchFamily="34" charset="0"/>
              </a:rPr>
              <a:t>Hand-out 1</a:t>
            </a:r>
            <a:endParaRPr lang="en-GB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0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eveloper.android.com/design/media/devices_displays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96" y="293482"/>
            <a:ext cx="1406175" cy="93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3828" y="1510886"/>
            <a:ext cx="8608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Franklin Gothic Book" panose="020B0503020102020204" pitchFamily="34" charset="0"/>
              </a:rPr>
              <a:t>Put the following in order to describe how a tablet in  your home might connect to the internet through cable line.</a:t>
            </a:r>
          </a:p>
          <a:p>
            <a:r>
              <a:rPr lang="en-GB" sz="1400" dirty="0" smtClean="0">
                <a:latin typeface="Franklin Gothic Book" panose="020B0503020102020204" pitchFamily="34" charset="0"/>
              </a:rPr>
              <a:t>What needs to happen and in what order for it to work?</a:t>
            </a:r>
            <a:endParaRPr lang="en-GB" sz="1400" dirty="0">
              <a:latin typeface="Franklin Gothic Book" panose="020B0503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1770" y="6473"/>
            <a:ext cx="1292341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>
                <a:latin typeface="Franklin Gothic Demi" panose="020B0703020102020204" pitchFamily="34" charset="0"/>
              </a:rPr>
              <a:t>Hand-out 2</a:t>
            </a:r>
            <a:endParaRPr lang="en-GB" dirty="0">
              <a:latin typeface="Franklin Gothic Demi" panose="020B0703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3828" y="719858"/>
            <a:ext cx="3769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Franklin Gothic Demi" panose="020B0703020102020204" pitchFamily="34" charset="0"/>
              </a:rPr>
              <a:t>From tablet to the internet</a:t>
            </a:r>
            <a:endParaRPr lang="en-GB" sz="2400" dirty="0">
              <a:latin typeface="Franklin Gothic Demi" panose="020B0703020102020204" pitchFamily="34" charset="0"/>
            </a:endParaRPr>
          </a:p>
        </p:txBody>
      </p:sp>
      <p:pic>
        <p:nvPicPr>
          <p:cNvPr id="2052" name="Picture 4" descr="File:Sphere-wirefr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618" y="241947"/>
            <a:ext cx="1262969" cy="126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5326730" y="719858"/>
            <a:ext cx="2525499" cy="435428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network</a:t>
            </a:r>
            <a:endParaRPr lang="en-GB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68" y="6394943"/>
            <a:ext cx="8868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Globe image by Peter </a:t>
            </a:r>
            <a:r>
              <a:rPr lang="en-GB" sz="1050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M</a:t>
            </a:r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ercator,  www.wikipedia.org </a:t>
            </a:r>
            <a:endParaRPr lang="en-GB" sz="1050" dirty="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95228"/>
              </p:ext>
            </p:extLst>
          </p:nvPr>
        </p:nvGraphicFramePr>
        <p:xfrm>
          <a:off x="396240" y="2331538"/>
          <a:ext cx="8936911" cy="4038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78970"/>
                <a:gridCol w="1470126"/>
                <a:gridCol w="448781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latin typeface="Franklin Gothic Demi" panose="020B0703020102020204" pitchFamily="34" charset="0"/>
                        </a:rPr>
                        <a:t>Event</a:t>
                      </a:r>
                      <a:r>
                        <a:rPr lang="en-GB" sz="1400" b="0" baseline="0" dirty="0" smtClean="0">
                          <a:latin typeface="Franklin Gothic Demi" panose="020B0703020102020204" pitchFamily="34" charset="0"/>
                        </a:rPr>
                        <a:t> / thing</a:t>
                      </a:r>
                      <a:endParaRPr lang="en-GB" sz="14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latin typeface="Franklin Gothic Demi" panose="020B0703020102020204" pitchFamily="34" charset="0"/>
                        </a:rPr>
                        <a:t>Order (1,2,3…) </a:t>
                      </a:r>
                      <a:endParaRPr lang="en-GB" sz="14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latin typeface="Franklin Gothic Demi" panose="020B0703020102020204" pitchFamily="34" charset="0"/>
                        </a:rPr>
                        <a:t>Why (explain what it</a:t>
                      </a:r>
                      <a:r>
                        <a:rPr lang="en-GB" sz="1400" b="0" baseline="0" dirty="0" smtClean="0">
                          <a:latin typeface="Franklin Gothic Demi" panose="020B0703020102020204" pitchFamily="34" charset="0"/>
                        </a:rPr>
                        <a:t> does)</a:t>
                      </a:r>
                      <a:endParaRPr lang="en-GB" sz="14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A provider (e.g. Virgin Broadband) runs a fibre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connection to a street cabinet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When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you open a web-browser, your router fetches the information from your provider and sends it on to your tablet</a:t>
                      </a:r>
                      <a:endParaRPr lang="en-GB" sz="1200" dirty="0" smtClean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Your modem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gets an </a:t>
                      </a:r>
                      <a:r>
                        <a:rPr lang="en-GB" sz="1200" b="1" baseline="0" dirty="0" smtClean="0">
                          <a:latin typeface="Franklin Gothic Book" panose="020B0503020102020204" pitchFamily="34" charset="0"/>
                        </a:rPr>
                        <a:t>IP address</a:t>
                      </a:r>
                      <a:r>
                        <a:rPr lang="en-GB" sz="1200" b="0" baseline="0" dirty="0" smtClean="0">
                          <a:latin typeface="Franklin Gothic Book" panose="020B0503020102020204" pitchFamily="34" charset="0"/>
                        </a:rPr>
                        <a:t> from your provider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Your tablet is switched on and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is connected to the </a:t>
                      </a:r>
                      <a:r>
                        <a:rPr lang="en-GB" sz="1200" baseline="0" dirty="0" err="1" smtClean="0">
                          <a:latin typeface="Franklin Gothic Book" panose="020B0503020102020204" pitchFamily="34" charset="0"/>
                        </a:rPr>
                        <a:t>wi-fi</a:t>
                      </a:r>
                      <a:endParaRPr lang="en-GB" sz="1200" baseline="0" dirty="0" smtClean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The router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is on and providing a </a:t>
                      </a:r>
                      <a:r>
                        <a:rPr lang="en-GB" sz="1200" baseline="0" dirty="0" err="1" smtClean="0">
                          <a:latin typeface="Franklin Gothic Book" panose="020B0503020102020204" pitchFamily="34" charset="0"/>
                        </a:rPr>
                        <a:t>wi-fi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signal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Your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modem is switched on</a:t>
                      </a:r>
                      <a:endParaRPr lang="en-GB" sz="1200" dirty="0" smtClean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The router gives your tablet an </a:t>
                      </a:r>
                      <a:r>
                        <a:rPr lang="en-GB" sz="1200" b="1" dirty="0" smtClean="0">
                          <a:latin typeface="Franklin Gothic Book" panose="020B0503020102020204" pitchFamily="34" charset="0"/>
                        </a:rPr>
                        <a:t>IP address</a:t>
                      </a:r>
                      <a:r>
                        <a:rPr lang="en-GB" sz="1200" b="0" dirty="0" smtClean="0">
                          <a:latin typeface="Franklin Gothic Book" panose="020B0503020102020204" pitchFamily="34" charset="0"/>
                        </a:rPr>
                        <a:t> for your</a:t>
                      </a:r>
                      <a:r>
                        <a:rPr lang="en-GB" sz="1200" b="0" baseline="0" dirty="0" smtClean="0">
                          <a:latin typeface="Franklin Gothic Book" panose="020B0503020102020204" pitchFamily="34" charset="0"/>
                        </a:rPr>
                        <a:t> home network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A router is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connected to the modem (might be part of the same </a:t>
                      </a:r>
                      <a:r>
                        <a:rPr lang="en-GB" sz="1200" baseline="0" smtClean="0">
                          <a:latin typeface="Franklin Gothic Book" panose="020B0503020102020204" pitchFamily="34" charset="0"/>
                        </a:rPr>
                        <a:t>box!)</a:t>
                      </a:r>
                      <a:endParaRPr lang="en-GB" sz="1200" dirty="0" smtClean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eveloper.android.com/design/media/devices_displays_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96" y="293482"/>
            <a:ext cx="1406175" cy="93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3828" y="1510886"/>
            <a:ext cx="8608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Franklin Gothic Book" panose="020B0503020102020204" pitchFamily="34" charset="0"/>
              </a:rPr>
              <a:t>Put the following in order to describe how a tablet in  your home might connect to the internet through cable line.</a:t>
            </a:r>
          </a:p>
          <a:p>
            <a:r>
              <a:rPr lang="en-GB" sz="1400" dirty="0" smtClean="0">
                <a:latin typeface="Franklin Gothic Book" panose="020B0503020102020204" pitchFamily="34" charset="0"/>
              </a:rPr>
              <a:t>What needs to happen and in what order for it to work?</a:t>
            </a:r>
            <a:endParaRPr lang="en-GB" sz="1400" dirty="0">
              <a:latin typeface="Franklin Gothic Book" panose="020B0503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1770" y="6473"/>
            <a:ext cx="1292341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>
                <a:latin typeface="Franklin Gothic Demi" panose="020B0703020102020204" pitchFamily="34" charset="0"/>
              </a:rPr>
              <a:t>Hand-out 2</a:t>
            </a:r>
            <a:endParaRPr lang="en-GB" dirty="0">
              <a:latin typeface="Franklin Gothic Demi" panose="020B0703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3828" y="719858"/>
            <a:ext cx="3769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Franklin Gothic Demi" panose="020B0703020102020204" pitchFamily="34" charset="0"/>
              </a:rPr>
              <a:t>From tablet to the internet</a:t>
            </a:r>
            <a:endParaRPr lang="en-GB" sz="2400" dirty="0">
              <a:latin typeface="Franklin Gothic Demi" panose="020B0703020102020204" pitchFamily="34" charset="0"/>
            </a:endParaRPr>
          </a:p>
        </p:txBody>
      </p:sp>
      <p:pic>
        <p:nvPicPr>
          <p:cNvPr id="2052" name="Picture 4" descr="File:Sphere-wirefr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618" y="241947"/>
            <a:ext cx="1262969" cy="126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5326730" y="719858"/>
            <a:ext cx="2525499" cy="435428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</a:rPr>
              <a:t>network</a:t>
            </a:r>
            <a:endParaRPr lang="en-GB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 Cond" panose="020B07060304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68" y="6394943"/>
            <a:ext cx="8868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Globe image by Peter </a:t>
            </a:r>
            <a:r>
              <a:rPr lang="en-GB" sz="1050" dirty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M</a:t>
            </a:r>
            <a:r>
              <a:rPr lang="en-GB" sz="1050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ercator,  www.wikipedia.org </a:t>
            </a:r>
            <a:endParaRPr lang="en-GB" sz="1050" dirty="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083409"/>
              </p:ext>
            </p:extLst>
          </p:nvPr>
        </p:nvGraphicFramePr>
        <p:xfrm>
          <a:off x="396240" y="2331538"/>
          <a:ext cx="8936911" cy="4038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78970"/>
                <a:gridCol w="1470126"/>
                <a:gridCol w="448781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latin typeface="Franklin Gothic Demi" panose="020B0703020102020204" pitchFamily="34" charset="0"/>
                        </a:rPr>
                        <a:t>Event</a:t>
                      </a:r>
                      <a:r>
                        <a:rPr lang="en-GB" sz="1400" b="0" baseline="0" dirty="0" smtClean="0">
                          <a:latin typeface="Franklin Gothic Demi" panose="020B0703020102020204" pitchFamily="34" charset="0"/>
                        </a:rPr>
                        <a:t> / thing</a:t>
                      </a:r>
                      <a:endParaRPr lang="en-GB" sz="14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latin typeface="Franklin Gothic Demi" panose="020B0703020102020204" pitchFamily="34" charset="0"/>
                        </a:rPr>
                        <a:t>Order (1,2,3…) </a:t>
                      </a:r>
                      <a:endParaRPr lang="en-GB" sz="14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>
                          <a:latin typeface="Franklin Gothic Demi" panose="020B0703020102020204" pitchFamily="34" charset="0"/>
                        </a:rPr>
                        <a:t>Why (explain what it</a:t>
                      </a:r>
                      <a:r>
                        <a:rPr lang="en-GB" sz="1400" b="0" baseline="0" dirty="0" smtClean="0">
                          <a:latin typeface="Franklin Gothic Demi" panose="020B0703020102020204" pitchFamily="34" charset="0"/>
                        </a:rPr>
                        <a:t> does)</a:t>
                      </a:r>
                      <a:endParaRPr lang="en-GB" sz="1400" b="0" dirty="0">
                        <a:latin typeface="Franklin Gothic Demi" panose="020B07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A provider (e.g. Virgin Broadband) runs a fibre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connection to a street cabinet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1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To connect the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street to the internet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Your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modem is switched on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2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Starting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the modem will make it connect to your provider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Your modem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gets an </a:t>
                      </a:r>
                      <a:r>
                        <a:rPr lang="en-GB" sz="1200" b="1" baseline="0" dirty="0" smtClean="0">
                          <a:latin typeface="Franklin Gothic Book" panose="020B0503020102020204" pitchFamily="34" charset="0"/>
                        </a:rPr>
                        <a:t>IP address</a:t>
                      </a:r>
                      <a:r>
                        <a:rPr lang="en-GB" sz="1200" b="0" baseline="0" dirty="0" smtClean="0">
                          <a:latin typeface="Franklin Gothic Book" panose="020B0503020102020204" pitchFamily="34" charset="0"/>
                        </a:rPr>
                        <a:t> from your provider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3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This is so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the internet data can be sent to your home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A router is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connected to the modem (might be part of the same box!)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4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This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makes sure the network in your house can access the internet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The router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is on and providing a </a:t>
                      </a:r>
                      <a:r>
                        <a:rPr lang="en-GB" sz="1200" baseline="0" dirty="0" err="1" smtClean="0">
                          <a:latin typeface="Franklin Gothic Book" panose="020B0503020102020204" pitchFamily="34" charset="0"/>
                        </a:rPr>
                        <a:t>wi-fi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signal 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5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The tablet will access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your home network wirelessly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Your tablet is switched on and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is connected to the </a:t>
                      </a:r>
                      <a:r>
                        <a:rPr lang="en-GB" sz="1200" baseline="0" dirty="0" err="1" smtClean="0">
                          <a:latin typeface="Franklin Gothic Book" panose="020B0503020102020204" pitchFamily="34" charset="0"/>
                        </a:rPr>
                        <a:t>wi-fi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6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The tablet needs to be able to connect to your network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The router gives your tablet an </a:t>
                      </a:r>
                      <a:r>
                        <a:rPr lang="en-GB" sz="1200" b="1" dirty="0" smtClean="0">
                          <a:latin typeface="Franklin Gothic Book" panose="020B0503020102020204" pitchFamily="34" charset="0"/>
                        </a:rPr>
                        <a:t>IP address</a:t>
                      </a:r>
                      <a:r>
                        <a:rPr lang="en-GB" sz="1200" b="0" dirty="0" smtClean="0">
                          <a:latin typeface="Franklin Gothic Book" panose="020B0503020102020204" pitchFamily="34" charset="0"/>
                        </a:rPr>
                        <a:t> for your</a:t>
                      </a:r>
                      <a:r>
                        <a:rPr lang="en-GB" sz="1200" b="0" baseline="0" dirty="0" smtClean="0">
                          <a:latin typeface="Franklin Gothic Book" panose="020B0503020102020204" pitchFamily="34" charset="0"/>
                        </a:rPr>
                        <a:t> home network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7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This lets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the router traffic data from the modem to your tablet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When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you open a web-browser, your router fetches the information from your provider and sends it on to </a:t>
                      </a:r>
                      <a:r>
                        <a:rPr lang="en-GB" sz="1200" baseline="0" smtClean="0">
                          <a:latin typeface="Franklin Gothic Book" panose="020B0503020102020204" pitchFamily="34" charset="0"/>
                        </a:rPr>
                        <a:t>your tablet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8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Franklin Gothic Book" panose="020B0503020102020204" pitchFamily="34" charset="0"/>
                        </a:rPr>
                        <a:t>So you can</a:t>
                      </a:r>
                      <a:r>
                        <a:rPr lang="en-GB" sz="1200" baseline="0" dirty="0" smtClean="0">
                          <a:latin typeface="Franklin Gothic Book" panose="020B0503020102020204" pitchFamily="34" charset="0"/>
                        </a:rPr>
                        <a:t> do whatever it is that you wanted to do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Franklin Gothic Medium" panose="020B0603020102020204" pitchFamily="34" charset="0"/>
              </a:rPr>
              <a:t>Connecting a house</a:t>
            </a:r>
            <a:endParaRPr lang="en-US" b="0" dirty="0">
              <a:latin typeface="Franklin Gothic Medium" panose="020B0603020102020204" pitchFamily="34" charset="0"/>
            </a:endParaRPr>
          </a:p>
        </p:txBody>
      </p:sp>
      <p:pic>
        <p:nvPicPr>
          <p:cNvPr id="4" name="Picture 3" descr="terrace-hous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" y="1345124"/>
            <a:ext cx="9906000" cy="537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Franklin Gothic Medium" panose="020B0603020102020204" pitchFamily="34" charset="0"/>
              </a:rPr>
              <a:t>Connecting</a:t>
            </a:r>
            <a:r>
              <a:rPr lang="en-US" dirty="0" smtClean="0">
                <a:latin typeface="Franklin Gothic Medium" panose="020B0603020102020204" pitchFamily="34" charset="0"/>
              </a:rPr>
              <a:t> a house — DSL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pic>
        <p:nvPicPr>
          <p:cNvPr id="4" name="Picture 3" descr="terrace-hous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" y="1345124"/>
            <a:ext cx="9906000" cy="537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671" y="4513411"/>
            <a:ext cx="892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Street</a:t>
            </a:r>
          </a:p>
          <a:p>
            <a:r>
              <a:rPr lang="en-US" dirty="0" smtClean="0"/>
              <a:t>cabinet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34215" y="1459756"/>
            <a:ext cx="1186443" cy="646331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Telephone</a:t>
            </a:r>
          </a:p>
          <a:p>
            <a:r>
              <a:rPr lang="en-US" dirty="0" smtClean="0"/>
              <a:t>wire</a:t>
            </a:r>
            <a:endParaRPr lang="en-US" dirty="0"/>
          </a:p>
        </p:txBody>
      </p:sp>
      <p:cxnSp>
        <p:nvCxnSpPr>
          <p:cNvPr id="8" name="Elbow Connector 7"/>
          <p:cNvCxnSpPr/>
          <p:nvPr/>
        </p:nvCxnSpPr>
        <p:spPr>
          <a:xfrm rot="10800000" flipV="1">
            <a:off x="910168" y="2264832"/>
            <a:ext cx="8043334" cy="3894668"/>
          </a:xfrm>
          <a:prstGeom prst="bentConnector3">
            <a:avLst>
              <a:gd name="adj1" fmla="val -263"/>
            </a:avLst>
          </a:prstGeom>
          <a:ln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Franklin Gothic Medium" panose="020B0603020102020204" pitchFamily="34" charset="0"/>
              </a:rPr>
              <a:t>Connecting</a:t>
            </a:r>
            <a:r>
              <a:rPr lang="en-US" dirty="0" smtClean="0">
                <a:latin typeface="Franklin Gothic Medium" panose="020B0603020102020204" pitchFamily="34" charset="0"/>
              </a:rPr>
              <a:t> a house — Cable 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pic>
        <p:nvPicPr>
          <p:cNvPr id="4" name="Picture 3" descr="terrace-hous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3" y="1345124"/>
            <a:ext cx="9906000" cy="537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671" y="4513411"/>
            <a:ext cx="892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Street</a:t>
            </a:r>
          </a:p>
          <a:p>
            <a:r>
              <a:rPr lang="en-US" dirty="0" smtClean="0"/>
              <a:t>cabinet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64382" y="4513411"/>
            <a:ext cx="725792" cy="646331"/>
          </a:xfrm>
          <a:prstGeom prst="rect">
            <a:avLst/>
          </a:prstGeom>
          <a:solidFill>
            <a:schemeClr val="accent3">
              <a:lumMod val="75000"/>
              <a:alpha val="8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Cable</a:t>
            </a:r>
          </a:p>
          <a:p>
            <a:r>
              <a:rPr lang="en-US" dirty="0" smtClean="0"/>
              <a:t>inlet</a:t>
            </a:r>
            <a:endParaRPr lang="en-US" dirty="0"/>
          </a:p>
        </p:txBody>
      </p:sp>
      <p:cxnSp>
        <p:nvCxnSpPr>
          <p:cNvPr id="7" name="Elbow Connector 6"/>
          <p:cNvCxnSpPr/>
          <p:nvPr/>
        </p:nvCxnSpPr>
        <p:spPr>
          <a:xfrm rot="10800000" flipV="1">
            <a:off x="910169" y="5503332"/>
            <a:ext cx="3397250" cy="624418"/>
          </a:xfrm>
          <a:prstGeom prst="bentConnector3">
            <a:avLst>
              <a:gd name="adj1" fmla="val 156"/>
            </a:avLst>
          </a:prstGeom>
          <a:ln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32" y="1412775"/>
            <a:ext cx="9906000" cy="383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512"/>
            <a:ext cx="2038350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906000" cy="706090"/>
          </a:xfrm>
          <a:solidFill>
            <a:srgbClr val="002060">
              <a:alpha val="21961"/>
            </a:srgbClr>
          </a:solidFill>
        </p:spPr>
        <p:txBody>
          <a:bodyPr>
            <a:normAutofit fontScale="90000"/>
          </a:bodyPr>
          <a:lstStyle/>
          <a:p>
            <a:pPr algn="r"/>
            <a:r>
              <a:rPr lang="en-GB" b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Phone lines in </a:t>
            </a:r>
            <a:r>
              <a:rPr lang="en-GB" b="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Loder</a:t>
            </a:r>
            <a:r>
              <a:rPr lang="en-GB" b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 Road</a:t>
            </a:r>
            <a:endParaRPr lang="en-GB" b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9104" y="2348880"/>
            <a:ext cx="202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lines to the houses</a:t>
            </a:r>
            <a:endParaRPr lang="en-GB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83" y="1782800"/>
            <a:ext cx="1132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Go into the</a:t>
            </a:r>
          </a:p>
          <a:p>
            <a:r>
              <a:rPr lang="en-GB" sz="1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pavement</a:t>
            </a:r>
            <a:endParaRPr lang="en-GB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32520" y="2348880"/>
            <a:ext cx="0" cy="7982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88632" y="5263862"/>
            <a:ext cx="421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Google Street View 2014</a:t>
            </a:r>
            <a:endParaRPr lang="en-GB" sz="12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6" y="4974816"/>
            <a:ext cx="2088232" cy="168087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04299" y="6184106"/>
            <a:ext cx="353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  <a:latin typeface="Franklin Gothic Medium" panose="020B0603020102020204" pitchFamily="34" charset="0"/>
              </a:rPr>
              <a:t>The cabinet at the end of the road</a:t>
            </a:r>
            <a:endParaRPr lang="en-GB" dirty="0">
              <a:solidFill>
                <a:srgbClr val="FFC000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225480" y="6184106"/>
            <a:ext cx="663624" cy="1846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Internet Video—press play</a:t>
            </a:r>
            <a:endParaRPr lang="en-GB" dirty="0"/>
          </a:p>
        </p:txBody>
      </p:sp>
      <p:pic>
        <p:nvPicPr>
          <p:cNvPr id="4" name="internet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422" y="1142200"/>
            <a:ext cx="9239718" cy="51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Quick fact check—I.P. Address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Everything on the Internet has an I.P. address. </a:t>
            </a:r>
            <a:br>
              <a:rPr lang="en-GB" dirty="0" smtClean="0"/>
            </a:br>
            <a:r>
              <a:rPr lang="en-GB" dirty="0" smtClean="0">
                <a:solidFill>
                  <a:srgbClr val="FFFF00"/>
                </a:solidFill>
              </a:rPr>
              <a:t>I.P. </a:t>
            </a:r>
            <a:r>
              <a:rPr lang="en-GB" dirty="0" smtClean="0"/>
              <a:t>stands for </a:t>
            </a:r>
            <a:r>
              <a:rPr lang="en-GB" dirty="0" smtClean="0">
                <a:solidFill>
                  <a:srgbClr val="FFFF00"/>
                </a:solidFill>
              </a:rPr>
              <a:t>Internet Protocol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It is a unique number that identifies that device, a bit like how your postal address identifies your home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E.g</a:t>
            </a:r>
            <a:r>
              <a:rPr lang="en-GB" dirty="0" smtClean="0"/>
              <a:t>. One of </a:t>
            </a:r>
            <a:r>
              <a:rPr lang="en-GB" dirty="0" smtClean="0"/>
              <a:t>Google’s I.P. </a:t>
            </a:r>
            <a:r>
              <a:rPr lang="en-GB" dirty="0" smtClean="0"/>
              <a:t>addresses </a:t>
            </a:r>
            <a:r>
              <a:rPr lang="en-GB" dirty="0"/>
              <a:t>is </a:t>
            </a:r>
            <a:r>
              <a:rPr lang="en-GB" dirty="0" smtClean="0">
                <a:solidFill>
                  <a:srgbClr val="FFFF00"/>
                </a:solidFill>
              </a:rPr>
              <a:t>45.732.34.353</a:t>
            </a:r>
            <a:br>
              <a:rPr lang="en-GB" dirty="0" smtClean="0">
                <a:solidFill>
                  <a:srgbClr val="FFFF00"/>
                </a:solidFill>
              </a:rPr>
            </a:br>
            <a:endParaRPr lang="en-GB" dirty="0" smtClean="0">
              <a:solidFill>
                <a:srgbClr val="FFFF00"/>
              </a:solidFill>
            </a:endParaRPr>
          </a:p>
          <a:p>
            <a:r>
              <a:rPr lang="en-GB" dirty="0"/>
              <a:t>Your </a:t>
            </a:r>
            <a:r>
              <a:rPr lang="en-GB" dirty="0" smtClean="0">
                <a:solidFill>
                  <a:srgbClr val="FFFF00"/>
                </a:solidFill>
              </a:rPr>
              <a:t>Internet Service Provider</a:t>
            </a:r>
            <a:r>
              <a:rPr lang="en-GB" dirty="0" smtClean="0"/>
              <a:t> </a:t>
            </a:r>
            <a:r>
              <a:rPr lang="en-GB" dirty="0"/>
              <a:t>gives your modem an I.P. address so web-servers can send bits of the web pages back to your </a:t>
            </a:r>
            <a:r>
              <a:rPr lang="en-GB" dirty="0" smtClean="0"/>
              <a:t>home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7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ngland : free map, free blank map, free outline map, free base map : coas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76"/>
          <a:stretch/>
        </p:blipFill>
        <p:spPr bwMode="auto">
          <a:xfrm>
            <a:off x="441325" y="1285874"/>
            <a:ext cx="9248775" cy="51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700" y="293915"/>
            <a:ext cx="535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Franklin Gothic Demi" panose="020B0703020102020204" pitchFamily="34" charset="0"/>
              </a:rPr>
              <a:t>Your home to London then the Atlantic</a:t>
            </a:r>
            <a:endParaRPr lang="en-GB" sz="2400" dirty="0">
              <a:latin typeface="Franklin Gothic Demi" panose="020B07030201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902450" y="3378200"/>
            <a:ext cx="57150" cy="12573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075" name="Picture 3" descr="C:\Users\egs\AppData\Local\Microsoft\Windows\Temporary Internet Files\Content.IE5\HOHJ6F5Y\MC90043256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408305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27800" y="2547203"/>
            <a:ext cx="1481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London</a:t>
            </a:r>
          </a:p>
          <a:p>
            <a:r>
              <a:rPr lang="en-GB" sz="2400" dirty="0" err="1" smtClean="0"/>
              <a:t>Telehouse</a:t>
            </a:r>
            <a:endParaRPr lang="en-GB" sz="2400" dirty="0" smtClean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746500" y="3378200"/>
            <a:ext cx="3213100" cy="46910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41324" y="3847304"/>
            <a:ext cx="330517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80454" y="4957117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Brighton</a:t>
            </a:r>
            <a:endParaRPr lang="en-GB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644897" y="3562238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Undersea </a:t>
            </a:r>
          </a:p>
          <a:p>
            <a:r>
              <a:rPr lang="en-GB" b="1" dirty="0" smtClean="0"/>
              <a:t>cable point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086600" y="3397250"/>
            <a:ext cx="2545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Your </a:t>
            </a:r>
            <a:r>
              <a:rPr lang="en-GB" b="1" dirty="0" smtClean="0"/>
              <a:t>ISP</a:t>
            </a:r>
            <a:r>
              <a:rPr lang="en-GB" dirty="0" smtClean="0"/>
              <a:t> connects </a:t>
            </a:r>
          </a:p>
          <a:p>
            <a:r>
              <a:rPr lang="en-GB" dirty="0" smtClean="0"/>
              <a:t>you to </a:t>
            </a:r>
            <a:r>
              <a:rPr lang="en-GB" dirty="0" err="1" smtClean="0"/>
              <a:t>Telehouse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It also tells your </a:t>
            </a:r>
          </a:p>
          <a:p>
            <a:r>
              <a:rPr lang="en-GB" dirty="0" smtClean="0"/>
              <a:t>computer the </a:t>
            </a:r>
            <a:r>
              <a:rPr lang="en-GB" b="1" dirty="0" smtClean="0"/>
              <a:t>IP address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714740" y="2915907"/>
            <a:ext cx="1841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Telehouse</a:t>
            </a:r>
            <a:r>
              <a:rPr lang="en-GB" dirty="0" smtClean="0"/>
              <a:t> </a:t>
            </a:r>
            <a:r>
              <a:rPr lang="en-GB" b="1" dirty="0" smtClean="0"/>
              <a:t>routes</a:t>
            </a:r>
          </a:p>
          <a:p>
            <a:r>
              <a:rPr lang="en-GB" dirty="0" smtClean="0"/>
              <a:t>You to America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3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ld Mercator Printable Blank Royalty Free jpg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6" r="47676" b="46044"/>
          <a:stretch/>
        </p:blipFill>
        <p:spPr bwMode="auto">
          <a:xfrm>
            <a:off x="408214" y="228365"/>
            <a:ext cx="8910771" cy="58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700" y="293915"/>
            <a:ext cx="2821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Franklin Gothic Demi" panose="020B0703020102020204" pitchFamily="34" charset="0"/>
              </a:rPr>
              <a:t>Across the Atlantic</a:t>
            </a:r>
            <a:endParaRPr lang="en-GB" sz="2400" dirty="0">
              <a:latin typeface="Franklin Gothic Demi" panose="020B0703020102020204" pitchFamily="34" charset="0"/>
            </a:endParaRPr>
          </a:p>
        </p:txBody>
      </p:sp>
      <p:pic>
        <p:nvPicPr>
          <p:cNvPr id="1028" name="Picture 4" descr="Submarine cable cross-section (from Wikipedi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2526"/>
            <a:ext cx="28575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857500" y="4666573"/>
            <a:ext cx="0" cy="1752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82686" y="5199973"/>
            <a:ext cx="1745991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74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Undersea cables</a:t>
            </a:r>
          </a:p>
          <a:p>
            <a:r>
              <a:rPr lang="en-GB" b="1" dirty="0" smtClean="0"/>
              <a:t>7.5 cm thick</a:t>
            </a:r>
            <a:endParaRPr lang="en-GB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728678" y="3526971"/>
            <a:ext cx="3337636" cy="67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855681" y="3864428"/>
            <a:ext cx="872996" cy="33745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55681" y="3864428"/>
            <a:ext cx="0" cy="48985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855681" y="4201886"/>
            <a:ext cx="872996" cy="1524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44579" y="4201886"/>
            <a:ext cx="284098" cy="3810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79371" y="4582886"/>
            <a:ext cx="76520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92286" y="3940629"/>
            <a:ext cx="263395" cy="41365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57500" y="3864428"/>
            <a:ext cx="998181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592286" y="3940629"/>
            <a:ext cx="131698" cy="64225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356590" y="4016828"/>
            <a:ext cx="235696" cy="26125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723984" y="4354286"/>
            <a:ext cx="131697" cy="2286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855681" y="3940629"/>
            <a:ext cx="588898" cy="64225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3356590" y="4261757"/>
            <a:ext cx="367393" cy="32112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2982686" y="3864428"/>
            <a:ext cx="373904" cy="39733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356590" y="3864428"/>
            <a:ext cx="235696" cy="1524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3592287" y="3864428"/>
            <a:ext cx="263394" cy="1524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492829" y="3864428"/>
            <a:ext cx="364671" cy="28303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857500" y="4278086"/>
            <a:ext cx="499090" cy="1905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2492829" y="4147457"/>
            <a:ext cx="364671" cy="32112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2492829" y="3864428"/>
            <a:ext cx="97971" cy="28303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90800" y="3864428"/>
            <a:ext cx="2667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2857500" y="4468586"/>
            <a:ext cx="821871" cy="1143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2492830" y="4147458"/>
            <a:ext cx="489856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3000910" y="4147458"/>
            <a:ext cx="355680" cy="13062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2857500" y="4147458"/>
            <a:ext cx="143410" cy="28506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899696" y="396279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L.A.</a:t>
            </a:r>
            <a:endParaRPr lang="en-GB" dirty="0"/>
          </a:p>
        </p:txBody>
      </p:sp>
      <p:sp>
        <p:nvSpPr>
          <p:cNvPr id="83" name="TextBox 82"/>
          <p:cNvSpPr txBox="1"/>
          <p:nvPr/>
        </p:nvSpPr>
        <p:spPr>
          <a:xfrm>
            <a:off x="4728677" y="3846063"/>
            <a:ext cx="145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60 </a:t>
            </a:r>
            <a:r>
              <a:rPr lang="en-GB" dirty="0" err="1" smtClean="0"/>
              <a:t>Husdon</a:t>
            </a:r>
            <a:r>
              <a:rPr lang="en-GB" dirty="0" smtClean="0"/>
              <a:t> St</a:t>
            </a:r>
          </a:p>
          <a:p>
            <a:r>
              <a:rPr lang="en-GB" dirty="0" smtClean="0"/>
              <a:t>New York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35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207</TotalTime>
  <Words>563</Words>
  <Application>Microsoft Office PowerPoint</Application>
  <PresentationFormat>A4 Paper (210x297 mm)</PresentationFormat>
  <Paragraphs>98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Module</vt:lpstr>
      <vt:lpstr>Networks 102</vt:lpstr>
      <vt:lpstr>Connecting a house</vt:lpstr>
      <vt:lpstr>Connecting a house — DSL</vt:lpstr>
      <vt:lpstr>Connecting a house — Cable </vt:lpstr>
      <vt:lpstr>Phone lines in Loder Road</vt:lpstr>
      <vt:lpstr>The Internet Video—press play</vt:lpstr>
      <vt:lpstr>Quick fact check—I.P. Address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Tim Eaglestone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Tim Eaglestone</dc:creator>
  <cp:lastModifiedBy>Mr T Eaglestone</cp:lastModifiedBy>
  <cp:revision>37</cp:revision>
  <cp:lastPrinted>2014-03-21T08:24:41Z</cp:lastPrinted>
  <dcterms:created xsi:type="dcterms:W3CDTF">2014-03-20T19:47:18Z</dcterms:created>
  <dcterms:modified xsi:type="dcterms:W3CDTF">2015-10-30T11:50:25Z</dcterms:modified>
</cp:coreProperties>
</file>